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23"/>
  </p:handoutMasterIdLst>
  <p:sldIdLst>
    <p:sldId id="421" r:id="rId4"/>
    <p:sldId id="474" r:id="rId5"/>
    <p:sldId id="458" r:id="rId7"/>
    <p:sldId id="459" r:id="rId8"/>
    <p:sldId id="454" r:id="rId9"/>
    <p:sldId id="461" r:id="rId10"/>
    <p:sldId id="508" r:id="rId11"/>
    <p:sldId id="509" r:id="rId12"/>
    <p:sldId id="510" r:id="rId13"/>
    <p:sldId id="511" r:id="rId14"/>
    <p:sldId id="477" r:id="rId15"/>
    <p:sldId id="479" r:id="rId16"/>
    <p:sldId id="513" r:id="rId17"/>
    <p:sldId id="514" r:id="rId18"/>
    <p:sldId id="512" r:id="rId19"/>
    <p:sldId id="468" r:id="rId20"/>
    <p:sldId id="520" r:id="rId21"/>
    <p:sldId id="45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9FC"/>
    <a:srgbClr val="E0D5E7"/>
    <a:srgbClr val="D5E8D4"/>
    <a:srgbClr val="125E7D"/>
    <a:srgbClr val="4398A7"/>
    <a:srgbClr val="527ABC"/>
    <a:srgbClr val="9ABFF7"/>
    <a:srgbClr val="CFE0FB"/>
    <a:srgbClr val="88CDED"/>
    <a:srgbClr val="55A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9" autoAdjust="0"/>
    <p:restoredTop sz="86788"/>
  </p:normalViewPr>
  <p:slideViewPr>
    <p:cSldViewPr snapToGrid="0">
      <p:cViewPr varScale="1">
        <p:scale>
          <a:sx n="114" d="100"/>
          <a:sy n="114" d="100"/>
        </p:scale>
        <p:origin x="200" y="592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52.xml"/><Relationship Id="rId6" Type="http://schemas.openxmlformats.org/officeDocument/2006/relationships/image" Target="../media/image2.png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4.xml"/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tags" Target="../tags/tag25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56.xml"/><Relationship Id="rId4" Type="http://schemas.openxmlformats.org/officeDocument/2006/relationships/image" Target="../media/image20.png"/><Relationship Id="rId3" Type="http://schemas.openxmlformats.org/officeDocument/2006/relationships/hyperlink" Target="https://github.com/lyd911/volcano/tree/master/example/MindSpore-example" TargetMode="External"/><Relationship Id="rId2" Type="http://schemas.openxmlformats.org/officeDocument/2006/relationships/image" Target="../media/image2.png"/><Relationship Id="rId1" Type="http://schemas.openxmlformats.org/officeDocument/2006/relationships/tags" Target="../tags/tag25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8.xml"/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tags" Target="../tags/tag25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0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tags" Target="../tags/tag25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6.xml"/><Relationship Id="rId6" Type="http://schemas.openxmlformats.org/officeDocument/2006/relationships/image" Target="../media/image2.png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8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tags" Target="../tags/tag26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70.xml"/><Relationship Id="rId6" Type="http://schemas.openxmlformats.org/officeDocument/2006/relationships/image" Target="../media/image26.png"/><Relationship Id="rId5" Type="http://schemas.openxmlformats.org/officeDocument/2006/relationships/hyperlink" Target="https://github.com/mindspore-ai" TargetMode="External"/><Relationship Id="rId4" Type="http://schemas.openxmlformats.org/officeDocument/2006/relationships/hyperlink" Target="https://gitee.com/mindspore" TargetMode="External"/><Relationship Id="rId3" Type="http://schemas.openxmlformats.org/officeDocument/2006/relationships/hyperlink" Target="https://www.mindspore.cn/" TargetMode="External"/><Relationship Id="rId2" Type="http://schemas.openxmlformats.org/officeDocument/2006/relationships/image" Target="../media/image2.png"/><Relationship Id="rId1" Type="http://schemas.openxmlformats.org/officeDocument/2006/relationships/tags" Target="../tags/tag26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9.xml"/><Relationship Id="rId6" Type="http://schemas.openxmlformats.org/officeDocument/2006/relationships/image" Target="../media/image2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1.xml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tags" Target="../tags/tag23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7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tags" Target="../tags/tag23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3.xml"/><Relationship Id="rId6" Type="http://schemas.openxmlformats.org/officeDocument/2006/relationships/image" Target="../media/image2.png"/><Relationship Id="rId5" Type="http://schemas.openxmlformats.org/officeDocument/2006/relationships/tags" Target="../tags/tag242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45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tags" Target="../tags/tag2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46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2351314"/>
            <a:ext cx="8080376" cy="1734911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 err="1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</a:t>
            </a:r>
            <a:r>
              <a:rPr lang="en-US" altLang="zh-CN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 Volcano</a:t>
            </a:r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 </a:t>
            </a:r>
            <a:endParaRPr lang="zh-CN" altLang="en-US" sz="6000" dirty="0" smtClean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r>
              <a:rPr lang="zh-CN" altLang="en-US" sz="6000" dirty="0" smtClean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介绍</a:t>
            </a:r>
            <a:endParaRPr lang="zh-CN" altLang="en-US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2021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作者</a:t>
            </a:r>
            <a:r>
              <a:rPr lang="zh-CN" altLang="en-US" sz="2400" smtClean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：刘烨东</a:t>
            </a:r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  <a:endParaRPr lang="zh-CN" altLang="en-US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  <a:endParaRPr lang="en-US" altLang="zh-CN" sz="2800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69902" y="1692800"/>
            <a:ext cx="248644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云原生回顾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231833" y="3133527"/>
            <a:ext cx="244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Volcano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917303" y="4168316"/>
            <a:ext cx="302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rgbClr val="FF0000"/>
                </a:solidFill>
              </a:rPr>
              <a:t>MindSpore</a:t>
            </a:r>
            <a:r>
              <a:rPr kumimoji="1" lang="en-US" altLang="zh-CN" dirty="0" smtClean="0">
                <a:solidFill>
                  <a:srgbClr val="FF0000"/>
                </a:solidFill>
              </a:rPr>
              <a:t> &amp; Volcano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23556" y="5776197"/>
            <a:ext cx="22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Demo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29080" y="169545"/>
            <a:ext cx="4960930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MindSpore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 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分布式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050" name="Picture 2" descr="utomatic Parall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987" y="1315844"/>
            <a:ext cx="6094515" cy="52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66163" y="169545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MindSpore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 Volcano Example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220228" y="5858661"/>
            <a:ext cx="833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https://github.com/lyd911/volcano/tree/master/example/MindSpore-example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70" y="2098561"/>
            <a:ext cx="8566484" cy="281312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66163" y="169545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Yaml</a:t>
            </a: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 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file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05" y="0"/>
            <a:ext cx="7555974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66163" y="169545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GPU python file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82780" y="2504472"/>
            <a:ext cx="5255494" cy="31917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532" y="3087036"/>
            <a:ext cx="6448922" cy="19597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  <a:endParaRPr lang="zh-CN" altLang="en-US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  <a:endParaRPr lang="en-US" altLang="zh-CN" sz="2800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69902" y="1692800"/>
            <a:ext cx="248644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云原生回顾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231833" y="3133527"/>
            <a:ext cx="244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Volcano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917303" y="4168316"/>
            <a:ext cx="302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en-US" altLang="zh-CN" dirty="0" smtClean="0"/>
              <a:t> &amp; Volcano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3323556" y="5776197"/>
            <a:ext cx="22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Demo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640820" y="217483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Demo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95298" y="1480284"/>
            <a:ext cx="624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Goal: 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k8s</a:t>
            </a:r>
            <a:r>
              <a:rPr kumimoji="1" lang="zh-CN" altLang="en-US" dirty="0" smtClean="0"/>
              <a:t>多卡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集群上使用</a:t>
            </a:r>
            <a:r>
              <a:rPr kumimoji="1" lang="en-US" altLang="zh-CN" dirty="0" smtClean="0"/>
              <a:t>Volcano</a:t>
            </a:r>
            <a:r>
              <a:rPr kumimoji="1" lang="zh-CN" altLang="en-US" dirty="0" smtClean="0"/>
              <a:t>跑通</a:t>
            </a:r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GPU</a:t>
            </a:r>
            <a:r>
              <a:rPr kumimoji="1" lang="zh-CN" altLang="en-US" dirty="0" smtClean="0"/>
              <a:t>版本的通信能力验证</a:t>
            </a:r>
            <a:endParaRPr kumimoji="1"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527098" y="3389416"/>
            <a:ext cx="6924909" cy="312445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901830" y="2319105"/>
            <a:ext cx="6029760" cy="877821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220662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联系我们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9270" y="4257040"/>
            <a:ext cx="6723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官网：</a:t>
            </a:r>
            <a:r>
              <a:rPr lang="en-US" altLang="zh-CN">
                <a:hlinkClick r:id="rId3" action="ppaction://hlinkfile"/>
              </a:rPr>
              <a:t>https://www.mindspore.cn/</a:t>
            </a:r>
            <a:r>
              <a:rPr lang="en-US" altLang="zh-CN"/>
              <a:t> </a:t>
            </a:r>
            <a:endParaRPr lang="en-US" altLang="zh-CN"/>
          </a:p>
          <a:p>
            <a:r>
              <a:rPr lang="en-US" altLang="zh-CN" b="1"/>
              <a:t>Gitee:</a:t>
            </a:r>
            <a:r>
              <a:rPr lang="en-US" altLang="zh-CN"/>
              <a:t> </a:t>
            </a:r>
            <a:r>
              <a:rPr lang="en-US" altLang="zh-CN">
                <a:hlinkClick r:id="rId4" action="ppaction://hlinkfile"/>
              </a:rPr>
              <a:t>https://gitee.com/mindspore</a:t>
            </a:r>
            <a:endParaRPr lang="en-US" altLang="zh-CN"/>
          </a:p>
          <a:p>
            <a:r>
              <a:rPr lang="en-US" altLang="zh-CN" b="1"/>
              <a:t>Github:</a:t>
            </a:r>
            <a:r>
              <a:rPr lang="en-US" altLang="zh-CN"/>
              <a:t> </a:t>
            </a:r>
            <a:r>
              <a:rPr lang="en-US" altLang="zh-CN">
                <a:hlinkClick r:id="rId5" action="ppaction://hlinkfile"/>
              </a:rPr>
              <a:t>https://github.com/mindspore-ai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79270" y="2122805"/>
            <a:ext cx="5922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如果您有任何问题，欢迎关注我们的</a:t>
            </a:r>
            <a:r>
              <a:rPr lang="en-US" altLang="zh-CN"/>
              <a:t>Gitee</a:t>
            </a:r>
            <a:r>
              <a:rPr lang="zh-CN" altLang="en-US"/>
              <a:t>和</a:t>
            </a:r>
            <a:r>
              <a:rPr lang="en-US" altLang="zh-CN"/>
              <a:t>Github</a:t>
            </a:r>
            <a:r>
              <a:rPr lang="zh-CN" altLang="en-US"/>
              <a:t>，提</a:t>
            </a:r>
            <a:r>
              <a:rPr lang="en-US" altLang="zh-CN"/>
              <a:t>issue</a:t>
            </a:r>
            <a:r>
              <a:rPr lang="zh-CN" altLang="en-US"/>
              <a:t>，我们会及时为您解答。您也可以加入我们的官方</a:t>
            </a:r>
            <a:r>
              <a:rPr lang="en-US" altLang="zh-CN"/>
              <a:t>QQ</a:t>
            </a:r>
            <a:r>
              <a:rPr lang="zh-CN" altLang="en-US"/>
              <a:t>群，直接与技术专家互动</a:t>
            </a:r>
            <a:r>
              <a:rPr lang="en-US" altLang="zh-CN"/>
              <a:t>~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570" y="2122805"/>
            <a:ext cx="2573655" cy="35274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704465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  <a:endParaRPr lang="zh-CN" altLang="en-US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  <a:endParaRPr lang="en-US" altLang="zh-CN" sz="2800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69902" y="1692800"/>
            <a:ext cx="248644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solidFill>
                  <a:srgbClr val="FF0000"/>
                </a:solidFill>
              </a:rPr>
              <a:t>MindSpore</a:t>
            </a:r>
            <a:r>
              <a:rPr kumimoji="1" lang="zh-CN" altLang="en-US" dirty="0" smtClean="0">
                <a:solidFill>
                  <a:srgbClr val="FF0000"/>
                </a:solidFill>
              </a:rPr>
              <a:t>云原生回顾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31833" y="3133527"/>
            <a:ext cx="244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Volcano</a:t>
            </a:r>
            <a:r>
              <a:rPr kumimoji="1" lang="zh-CN" altLang="en-US" dirty="0" smtClean="0"/>
              <a:t>介绍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917303" y="4168316"/>
            <a:ext cx="302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en-US" altLang="zh-CN" dirty="0" smtClean="0"/>
              <a:t> &amp; Volcano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3323556" y="5776197"/>
            <a:ext cx="22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Demo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29080" y="169545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容器化发展趋势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245"/>
            <a:ext cx="12192000" cy="440938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026" name="Picture 2" descr="Kubernetes 的基本架構- Layman Truant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6" y="2629535"/>
            <a:ext cx="2901950" cy="176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529080" y="169545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Kubernetes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61770" y="2458718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资源监控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461770" y="3142123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弹性伸缩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461770" y="3818037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服务发现</a:t>
            </a:r>
            <a:endParaRPr lang="zh-CN" altLang="en-US" dirty="0"/>
          </a:p>
        </p:txBody>
      </p:sp>
      <p:sp>
        <p:nvSpPr>
          <p:cNvPr id="4" name="左大括号 3"/>
          <p:cNvSpPr/>
          <p:nvPr/>
        </p:nvSpPr>
        <p:spPr>
          <a:xfrm>
            <a:off x="7483726" y="2629535"/>
            <a:ext cx="389106" cy="2194416"/>
          </a:xfrm>
          <a:prstGeom prst="leftBrace">
            <a:avLst>
              <a:gd name="adj1" fmla="val 40833"/>
              <a:gd name="adj2" fmla="val 4867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/>
          <p:cNvSpPr/>
          <p:nvPr/>
        </p:nvSpPr>
        <p:spPr>
          <a:xfrm>
            <a:off x="3782894" y="2629535"/>
            <a:ext cx="518982" cy="2178488"/>
          </a:xfrm>
          <a:prstGeom prst="rightBrace">
            <a:avLst>
              <a:gd name="adj1" fmla="val 3386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461770" y="4454619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滚动更新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947376" y="2458718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服务编排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947376" y="3142123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负载均衡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947376" y="3718779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复制实例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7947376" y="4384800"/>
            <a:ext cx="1321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提供认证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209287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分布式深度学习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1026" name="Picture 2" descr="unning distributed TensorFlow on Slurm clusters - deepsense.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5" y="1661159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47" y="1285006"/>
            <a:ext cx="2426101" cy="1538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693" y="3561115"/>
            <a:ext cx="2895633" cy="19212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502" y="3598530"/>
            <a:ext cx="2889918" cy="1883858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29080" y="169545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云原生与深度学习</a:t>
            </a:r>
            <a:endParaRPr lang="zh-CN" altLang="en-US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4098" name="Picture 2" descr="ubeflow — a machine learning toolkit for Kubernet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9"/>
          <a:stretch>
            <a:fillRect/>
          </a:stretch>
        </p:blipFill>
        <p:spPr bwMode="auto">
          <a:xfrm>
            <a:off x="1529080" y="1883837"/>
            <a:ext cx="8797668" cy="43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  <a:endParaRPr lang="zh-CN" altLang="en-US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  <a:endParaRPr lang="en-US" altLang="zh-CN" sz="2800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69902" y="1692800"/>
            <a:ext cx="248644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zh-CN" altLang="en-US" dirty="0" smtClean="0"/>
              <a:t>云原生回顾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231833" y="3133527"/>
            <a:ext cx="244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Volcano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介绍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917303" y="4168316"/>
            <a:ext cx="3029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MindSpore</a:t>
            </a:r>
            <a:r>
              <a:rPr kumimoji="1" lang="en-US" altLang="zh-CN" dirty="0" smtClean="0"/>
              <a:t> &amp; Volcano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3323556" y="5776197"/>
            <a:ext cx="226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Demo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40785" y="66040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MindSpore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 &amp; Volcano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050" name="Picture 2" descr="Volca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45" y="2658648"/>
            <a:ext cx="975558" cy="76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olca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78"/>
          <a:stretch>
            <a:fillRect/>
          </a:stretch>
        </p:blipFill>
        <p:spPr bwMode="auto">
          <a:xfrm>
            <a:off x="3527216" y="1379061"/>
            <a:ext cx="3673224" cy="25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240155" y="4342585"/>
            <a:ext cx="96492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Volcano</a:t>
            </a:r>
            <a:r>
              <a:rPr lang="zh-CN" altLang="en-US" dirty="0"/>
              <a:t>是基于</a:t>
            </a:r>
            <a:r>
              <a:rPr lang="en-US" altLang="zh-CN" dirty="0"/>
              <a:t>Kubernetes</a:t>
            </a:r>
            <a:r>
              <a:rPr lang="zh-CN" altLang="en-US" dirty="0"/>
              <a:t>的批处理系统，源自于华为云</a:t>
            </a:r>
            <a:r>
              <a:rPr lang="en-US" altLang="zh-CN" dirty="0"/>
              <a:t>AI</a:t>
            </a:r>
            <a:r>
              <a:rPr lang="zh-CN" altLang="en-US" dirty="0"/>
              <a:t>容器，是基于华为云容器平台大规模高性能计算应用管理的最佳实践，在原生</a:t>
            </a:r>
            <a:r>
              <a:rPr lang="en-US" altLang="zh-CN" dirty="0"/>
              <a:t>K8s</a:t>
            </a:r>
            <a:r>
              <a:rPr lang="zh-CN" altLang="en-US" dirty="0"/>
              <a:t>的基础上，补齐了作业</a:t>
            </a:r>
            <a:r>
              <a:rPr lang="en-US" altLang="zh-CN" dirty="0"/>
              <a:t>(Job)</a:t>
            </a:r>
            <a:r>
              <a:rPr lang="zh-CN" altLang="en-US" dirty="0"/>
              <a:t>调度和设备管理等多方面的短板</a:t>
            </a:r>
            <a:r>
              <a:rPr lang="zh-CN" altLang="en-US" dirty="0" smtClean="0"/>
              <a:t>。</a:t>
            </a:r>
            <a:r>
              <a:rPr lang="en-US" altLang="zh-CN" dirty="0" smtClean="0"/>
              <a:t>Volcano</a:t>
            </a:r>
            <a:r>
              <a:rPr lang="zh-CN" altLang="en-US" dirty="0"/>
              <a:t>为</a:t>
            </a:r>
            <a:r>
              <a:rPr lang="en-US" altLang="zh-CN" dirty="0"/>
              <a:t>Kubernetes</a:t>
            </a:r>
            <a:r>
              <a:rPr lang="zh-CN" altLang="en-US" dirty="0"/>
              <a:t>添加的机制和功能的一些例子</a:t>
            </a:r>
            <a:r>
              <a:rPr lang="zh-CN" altLang="en-US" dirty="0" smtClean="0"/>
              <a:t>：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作业</a:t>
            </a:r>
            <a:r>
              <a:rPr lang="zh-CN" altLang="en-US" dirty="0"/>
              <a:t>管理的扩展和改进，如： </a:t>
            </a:r>
            <a:r>
              <a:rPr lang="en-US" altLang="zh-CN" dirty="0"/>
              <a:t>Multi-pod</a:t>
            </a:r>
            <a:r>
              <a:rPr lang="zh-CN" altLang="en-US" dirty="0"/>
              <a:t>作业。生命周期管理扩展，包括挂起、恢复和重启。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调度</a:t>
            </a:r>
            <a:r>
              <a:rPr lang="zh-CN" altLang="en-US" dirty="0"/>
              <a:t>扩展： 联合调度、公平调度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运行</a:t>
            </a:r>
            <a:r>
              <a:rPr lang="zh-CN" altLang="en-US" dirty="0"/>
              <a:t>时扩展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罐形 2"/>
          <p:cNvSpPr/>
          <p:nvPr/>
        </p:nvSpPr>
        <p:spPr>
          <a:xfrm>
            <a:off x="4077727" y="5199669"/>
            <a:ext cx="1455821" cy="673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Kubernetes Node 1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95672" y="5351887"/>
            <a:ext cx="80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……</a:t>
            </a:r>
            <a:endParaRPr kumimoji="1" lang="zh-CN" altLang="en-US" dirty="0"/>
          </a:p>
        </p:txBody>
      </p:sp>
      <p:sp>
        <p:nvSpPr>
          <p:cNvPr id="17" name="罐形 16"/>
          <p:cNvSpPr/>
          <p:nvPr/>
        </p:nvSpPr>
        <p:spPr>
          <a:xfrm>
            <a:off x="6191275" y="5199669"/>
            <a:ext cx="1455821" cy="673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Kubernetes Node 2</a:t>
            </a:r>
            <a:endParaRPr kumimoji="1" lang="zh-CN" altLang="en-US" dirty="0"/>
          </a:p>
        </p:txBody>
      </p:sp>
      <p:sp>
        <p:nvSpPr>
          <p:cNvPr id="18" name="罐形 17"/>
          <p:cNvSpPr/>
          <p:nvPr/>
        </p:nvSpPr>
        <p:spPr>
          <a:xfrm>
            <a:off x="8703870" y="5199669"/>
            <a:ext cx="1455821" cy="673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Kubernetes Node n</a:t>
            </a:r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 flipV="1">
            <a:off x="3922295" y="5013049"/>
            <a:ext cx="7892716" cy="3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剪去单圆角的矩形 7"/>
          <p:cNvSpPr/>
          <p:nvPr/>
        </p:nvSpPr>
        <p:spPr>
          <a:xfrm>
            <a:off x="1586163" y="3396953"/>
            <a:ext cx="1804737" cy="505327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k</a:t>
            </a:r>
            <a:r>
              <a:rPr kumimoji="1" lang="en-US" altLang="zh-CN" dirty="0" err="1" smtClean="0"/>
              <a:t>ube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api</a:t>
            </a:r>
            <a:r>
              <a:rPr kumimoji="1" lang="en-US" altLang="zh-CN" dirty="0" smtClean="0"/>
              <a:t>-server</a:t>
            </a:r>
            <a:endParaRPr kumimoji="1" lang="zh-CN" altLang="en-US" dirty="0"/>
          </a:p>
        </p:txBody>
      </p:sp>
      <p:sp>
        <p:nvSpPr>
          <p:cNvPr id="19" name="剪去单圆角的矩形 18"/>
          <p:cNvSpPr/>
          <p:nvPr/>
        </p:nvSpPr>
        <p:spPr>
          <a:xfrm>
            <a:off x="1712494" y="4431669"/>
            <a:ext cx="1552074" cy="733926"/>
          </a:xfrm>
          <a:prstGeom prst="snip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volcano</a:t>
            </a:r>
            <a:endParaRPr kumimoji="1"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356379" y="4245179"/>
            <a:ext cx="1065709" cy="1182544"/>
            <a:chOff x="239061" y="3939262"/>
            <a:chExt cx="1065709" cy="1182544"/>
          </a:xfrm>
        </p:grpSpPr>
        <p:pic>
          <p:nvPicPr>
            <p:cNvPr id="3076" name="Picture 4" descr="torage icon - Cohre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61" y="3939262"/>
              <a:ext cx="1065709" cy="897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457200" y="4752474"/>
              <a:ext cx="673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etcd</a:t>
              </a:r>
              <a:endParaRPr kumimoji="1" lang="zh-CN" altLang="en-US" dirty="0"/>
            </a:p>
          </p:txBody>
        </p:sp>
      </p:grpSp>
      <p:cxnSp>
        <p:nvCxnSpPr>
          <p:cNvPr id="24" name="直线箭头连接符 23"/>
          <p:cNvCxnSpPr>
            <a:stCxn id="8" idx="1"/>
            <a:endCxn id="19" idx="3"/>
          </p:cNvCxnSpPr>
          <p:nvPr/>
        </p:nvCxnSpPr>
        <p:spPr>
          <a:xfrm flipH="1">
            <a:off x="2488531" y="3902280"/>
            <a:ext cx="1" cy="52938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8" idx="1"/>
            <a:endCxn id="3076" idx="0"/>
          </p:cNvCxnSpPr>
          <p:nvPr/>
        </p:nvCxnSpPr>
        <p:spPr>
          <a:xfrm flipH="1">
            <a:off x="889234" y="3902280"/>
            <a:ext cx="1599298" cy="3428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剪去单角的矩形 26"/>
          <p:cNvSpPr/>
          <p:nvPr/>
        </p:nvSpPr>
        <p:spPr>
          <a:xfrm>
            <a:off x="1544052" y="1310728"/>
            <a:ext cx="1888958" cy="57751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r>
              <a:rPr kumimoji="1" lang="en-US" altLang="zh-CN" dirty="0" smtClean="0"/>
              <a:t>loud-controller manager</a:t>
            </a:r>
            <a:endParaRPr kumimoji="1" lang="zh-CN" altLang="en-US" dirty="0"/>
          </a:p>
        </p:txBody>
      </p:sp>
      <p:sp>
        <p:nvSpPr>
          <p:cNvPr id="33" name="剪去单角的矩形 32"/>
          <p:cNvSpPr/>
          <p:nvPr/>
        </p:nvSpPr>
        <p:spPr>
          <a:xfrm>
            <a:off x="3920227" y="3360858"/>
            <a:ext cx="1888958" cy="577516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m</a:t>
            </a:r>
            <a:r>
              <a:rPr kumimoji="1" lang="en-US" altLang="zh-CN" dirty="0" err="1" smtClean="0"/>
              <a:t>s</a:t>
            </a:r>
            <a:r>
              <a:rPr kumimoji="1" lang="en-US" altLang="zh-CN" dirty="0" smtClean="0"/>
              <a:t>-operator</a:t>
            </a:r>
            <a:endParaRPr kumimoji="1" lang="zh-CN" altLang="en-US" dirty="0"/>
          </a:p>
        </p:txBody>
      </p:sp>
      <p:cxnSp>
        <p:nvCxnSpPr>
          <p:cNvPr id="34" name="直线箭头连接符 33"/>
          <p:cNvCxnSpPr>
            <a:stCxn id="27" idx="1"/>
            <a:endCxn id="8" idx="3"/>
          </p:cNvCxnSpPr>
          <p:nvPr/>
        </p:nvCxnSpPr>
        <p:spPr>
          <a:xfrm>
            <a:off x="2488531" y="1888244"/>
            <a:ext cx="1" cy="1508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33" idx="2"/>
            <a:endCxn id="8" idx="0"/>
          </p:cNvCxnSpPr>
          <p:nvPr/>
        </p:nvCxnSpPr>
        <p:spPr>
          <a:xfrm flipH="1">
            <a:off x="3390900" y="3649616"/>
            <a:ext cx="529327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/>
          <p:cNvCxnSpPr>
            <a:stCxn id="27" idx="0"/>
            <a:endCxn id="3078" idx="1"/>
          </p:cNvCxnSpPr>
          <p:nvPr/>
        </p:nvCxnSpPr>
        <p:spPr>
          <a:xfrm flipV="1">
            <a:off x="3433010" y="1584648"/>
            <a:ext cx="3857653" cy="148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 54"/>
          <p:cNvGrpSpPr/>
          <p:nvPr/>
        </p:nvGrpSpPr>
        <p:grpSpPr>
          <a:xfrm>
            <a:off x="168442" y="972184"/>
            <a:ext cx="3503209" cy="4771069"/>
            <a:chOff x="168442" y="692150"/>
            <a:chExt cx="3487121" cy="5051104"/>
          </a:xfrm>
        </p:grpSpPr>
        <p:sp>
          <p:nvSpPr>
            <p:cNvPr id="53" name="矩形 52"/>
            <p:cNvSpPr/>
            <p:nvPr/>
          </p:nvSpPr>
          <p:spPr>
            <a:xfrm>
              <a:off x="168442" y="692150"/>
              <a:ext cx="3487121" cy="505110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92495" y="696445"/>
              <a:ext cx="2898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Kubernetes control plane</a:t>
              </a:r>
              <a:endParaRPr kumimoji="1" lang="zh-CN" altLang="en-US" dirty="0"/>
            </a:p>
          </p:txBody>
        </p:sp>
      </p:grpSp>
      <p:sp>
        <p:nvSpPr>
          <p:cNvPr id="65" name="十字形 64"/>
          <p:cNvSpPr/>
          <p:nvPr/>
        </p:nvSpPr>
        <p:spPr>
          <a:xfrm>
            <a:off x="10528659" y="5290733"/>
            <a:ext cx="434896" cy="430485"/>
          </a:xfrm>
          <a:prstGeom prst="plus">
            <a:avLst>
              <a:gd name="adj" fmla="val 3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1" name="组 60"/>
          <p:cNvGrpSpPr/>
          <p:nvPr/>
        </p:nvGrpSpPr>
        <p:grpSpPr>
          <a:xfrm>
            <a:off x="7290663" y="869950"/>
            <a:ext cx="1429395" cy="1429395"/>
            <a:chOff x="7290663" y="869950"/>
            <a:chExt cx="1429395" cy="1429395"/>
          </a:xfrm>
        </p:grpSpPr>
        <p:pic>
          <p:nvPicPr>
            <p:cNvPr id="3078" name="Picture 6" descr="loud, cloud computing, cloud icon, cloud server, save file ..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663" y="869950"/>
              <a:ext cx="1429395" cy="1429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文本框 65"/>
            <p:cNvSpPr txBox="1"/>
            <p:nvPr/>
          </p:nvSpPr>
          <p:spPr>
            <a:xfrm>
              <a:off x="7645420" y="1475510"/>
              <a:ext cx="821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Cloud</a:t>
              </a:r>
              <a:endParaRPr kumimoji="1" lang="zh-CN" altLang="en-US" dirty="0"/>
            </a:p>
          </p:txBody>
        </p:sp>
      </p:grpSp>
      <p:pic>
        <p:nvPicPr>
          <p:cNvPr id="3082" name="Picture 10" descr="ocker Logos and Photos | Doc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878" y="5142612"/>
            <a:ext cx="820542" cy="5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组 63"/>
          <p:cNvGrpSpPr/>
          <p:nvPr/>
        </p:nvGrpSpPr>
        <p:grpSpPr>
          <a:xfrm>
            <a:off x="4294038" y="5929093"/>
            <a:ext cx="1023198" cy="590574"/>
            <a:chOff x="4242183" y="6054187"/>
            <a:chExt cx="1023198" cy="590574"/>
          </a:xfrm>
        </p:grpSpPr>
        <p:pic>
          <p:nvPicPr>
            <p:cNvPr id="3084" name="Picture 12" descr="hip Icon #73260 - Free Icons Librar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183" y="6054187"/>
              <a:ext cx="1023198" cy="59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文本框 71"/>
            <p:cNvSpPr txBox="1"/>
            <p:nvPr/>
          </p:nvSpPr>
          <p:spPr>
            <a:xfrm>
              <a:off x="4406640" y="6210975"/>
              <a:ext cx="6942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Ascend</a:t>
              </a:r>
              <a:endParaRPr kumimoji="1" lang="zh-CN" altLang="en-US" sz="1200" dirty="0"/>
            </a:p>
          </p:txBody>
        </p:sp>
      </p:grpSp>
      <p:grpSp>
        <p:nvGrpSpPr>
          <p:cNvPr id="75" name="组 74"/>
          <p:cNvGrpSpPr/>
          <p:nvPr/>
        </p:nvGrpSpPr>
        <p:grpSpPr>
          <a:xfrm>
            <a:off x="6407586" y="5929093"/>
            <a:ext cx="1023198" cy="590574"/>
            <a:chOff x="4242183" y="6054187"/>
            <a:chExt cx="1023198" cy="590574"/>
          </a:xfrm>
        </p:grpSpPr>
        <p:pic>
          <p:nvPicPr>
            <p:cNvPr id="76" name="Picture 12" descr="hip Icon #73260 - Free Icons Librar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183" y="6054187"/>
              <a:ext cx="1023198" cy="59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文本框 76"/>
            <p:cNvSpPr txBox="1"/>
            <p:nvPr/>
          </p:nvSpPr>
          <p:spPr>
            <a:xfrm>
              <a:off x="4406640" y="6210975"/>
              <a:ext cx="6942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Ascend</a:t>
              </a:r>
              <a:endParaRPr kumimoji="1" lang="zh-CN" altLang="en-US" sz="1200" dirty="0"/>
            </a:p>
          </p:txBody>
        </p:sp>
      </p:grpSp>
      <p:grpSp>
        <p:nvGrpSpPr>
          <p:cNvPr id="78" name="组 77"/>
          <p:cNvGrpSpPr/>
          <p:nvPr/>
        </p:nvGrpSpPr>
        <p:grpSpPr>
          <a:xfrm>
            <a:off x="8920181" y="5989251"/>
            <a:ext cx="1023198" cy="590574"/>
            <a:chOff x="4242183" y="6054187"/>
            <a:chExt cx="1023198" cy="590574"/>
          </a:xfrm>
        </p:grpSpPr>
        <p:pic>
          <p:nvPicPr>
            <p:cNvPr id="79" name="Picture 12" descr="hip Icon #73260 - Free Icons Librar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183" y="6054187"/>
              <a:ext cx="1023198" cy="59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文本框 79"/>
            <p:cNvSpPr txBox="1"/>
            <p:nvPr/>
          </p:nvSpPr>
          <p:spPr>
            <a:xfrm>
              <a:off x="4406640" y="6210975"/>
              <a:ext cx="6942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Ascend</a:t>
              </a:r>
              <a:endParaRPr kumimoji="1" lang="zh-CN" altLang="en-US" sz="1200" dirty="0"/>
            </a:p>
          </p:txBody>
        </p:sp>
      </p:grpSp>
      <p:sp>
        <p:nvSpPr>
          <p:cNvPr id="67" name="剪去单角的矩形 66"/>
          <p:cNvSpPr/>
          <p:nvPr/>
        </p:nvSpPr>
        <p:spPr>
          <a:xfrm>
            <a:off x="4294038" y="4084632"/>
            <a:ext cx="1515147" cy="69407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NFS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Model store</a:t>
            </a:r>
            <a:endParaRPr kumimoji="1" lang="zh-CN" altLang="en-US" dirty="0"/>
          </a:p>
        </p:txBody>
      </p:sp>
      <p:sp>
        <p:nvSpPr>
          <p:cNvPr id="68" name="圆角矩形 67"/>
          <p:cNvSpPr/>
          <p:nvPr/>
        </p:nvSpPr>
        <p:spPr>
          <a:xfrm>
            <a:off x="7004997" y="2498496"/>
            <a:ext cx="1340593" cy="51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Worker 1</a:t>
            </a:r>
            <a:endParaRPr kumimoji="1" lang="zh-CN" altLang="en-US" dirty="0"/>
          </a:p>
        </p:txBody>
      </p:sp>
      <p:sp>
        <p:nvSpPr>
          <p:cNvPr id="83" name="圆角矩形 82"/>
          <p:cNvSpPr/>
          <p:nvPr/>
        </p:nvSpPr>
        <p:spPr>
          <a:xfrm>
            <a:off x="7004997" y="3350210"/>
            <a:ext cx="1340593" cy="51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Worker 2</a:t>
            </a:r>
            <a:endParaRPr kumimoji="1" lang="zh-CN" altLang="en-US" dirty="0"/>
          </a:p>
        </p:txBody>
      </p:sp>
      <p:sp>
        <p:nvSpPr>
          <p:cNvPr id="84" name="圆角矩形 83"/>
          <p:cNvSpPr/>
          <p:nvPr/>
        </p:nvSpPr>
        <p:spPr>
          <a:xfrm>
            <a:off x="7004997" y="4201924"/>
            <a:ext cx="1340593" cy="515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Worker 3</a:t>
            </a:r>
            <a:endParaRPr kumimoji="1" lang="zh-CN" altLang="en-US" dirty="0"/>
          </a:p>
        </p:txBody>
      </p:sp>
      <p:cxnSp>
        <p:nvCxnSpPr>
          <p:cNvPr id="70" name="直线连接符 69"/>
          <p:cNvCxnSpPr/>
          <p:nvPr/>
        </p:nvCxnSpPr>
        <p:spPr>
          <a:xfrm flipV="1">
            <a:off x="5857671" y="2721657"/>
            <a:ext cx="1033070" cy="149106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stCxn id="67" idx="0"/>
            <a:endCxn id="68" idx="1"/>
          </p:cNvCxnSpPr>
          <p:nvPr/>
        </p:nvCxnSpPr>
        <p:spPr>
          <a:xfrm flipV="1">
            <a:off x="5809185" y="2756270"/>
            <a:ext cx="1195812" cy="1675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>
            <a:stCxn id="67" idx="0"/>
            <a:endCxn id="83" idx="1"/>
          </p:cNvCxnSpPr>
          <p:nvPr/>
        </p:nvCxnSpPr>
        <p:spPr>
          <a:xfrm flipV="1">
            <a:off x="5809185" y="3607984"/>
            <a:ext cx="1195812" cy="823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>
            <a:stCxn id="67" idx="0"/>
            <a:endCxn id="84" idx="1"/>
          </p:cNvCxnSpPr>
          <p:nvPr/>
        </p:nvCxnSpPr>
        <p:spPr>
          <a:xfrm>
            <a:off x="5809185" y="4431669"/>
            <a:ext cx="1195812" cy="28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罐形 89"/>
          <p:cNvSpPr/>
          <p:nvPr/>
        </p:nvSpPr>
        <p:spPr>
          <a:xfrm>
            <a:off x="9492916" y="3831294"/>
            <a:ext cx="1347537" cy="8517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Distributed store</a:t>
            </a:r>
            <a:endParaRPr kumimoji="1"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11074028" y="4157065"/>
            <a:ext cx="80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……</a:t>
            </a:r>
            <a:endParaRPr kumimoji="1" lang="zh-CN" altLang="en-US" dirty="0"/>
          </a:p>
        </p:txBody>
      </p:sp>
      <p:sp>
        <p:nvSpPr>
          <p:cNvPr id="101" name="矩形 100"/>
          <p:cNvSpPr/>
          <p:nvPr/>
        </p:nvSpPr>
        <p:spPr>
          <a:xfrm>
            <a:off x="9377596" y="3649616"/>
            <a:ext cx="2437415" cy="1097258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罐形 102"/>
          <p:cNvSpPr/>
          <p:nvPr/>
        </p:nvSpPr>
        <p:spPr>
          <a:xfrm>
            <a:off x="9778922" y="1599486"/>
            <a:ext cx="1858401" cy="8517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Shuffle and </a:t>
            </a:r>
            <a:r>
              <a:rPr kumimoji="1" lang="en-US" altLang="zh-CN" smtClean="0"/>
              <a:t>sampling server</a:t>
            </a:r>
            <a:endParaRPr kumimoji="1" lang="zh-CN" altLang="en-US" dirty="0"/>
          </a:p>
        </p:txBody>
      </p:sp>
      <p:cxnSp>
        <p:nvCxnSpPr>
          <p:cNvPr id="104" name="直线箭头连接符 103"/>
          <p:cNvCxnSpPr>
            <a:stCxn id="90" idx="2"/>
            <a:endCxn id="84" idx="3"/>
          </p:cNvCxnSpPr>
          <p:nvPr/>
        </p:nvCxnSpPr>
        <p:spPr>
          <a:xfrm flipH="1">
            <a:off x="8345590" y="4257151"/>
            <a:ext cx="1147326" cy="202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/>
          <p:cNvCxnSpPr>
            <a:stCxn id="90" idx="2"/>
            <a:endCxn id="83" idx="3"/>
          </p:cNvCxnSpPr>
          <p:nvPr/>
        </p:nvCxnSpPr>
        <p:spPr>
          <a:xfrm flipH="1" flipV="1">
            <a:off x="8345590" y="3607984"/>
            <a:ext cx="1147326" cy="6491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箭头连接符 109"/>
          <p:cNvCxnSpPr>
            <a:stCxn id="90" idx="2"/>
            <a:endCxn id="68" idx="3"/>
          </p:cNvCxnSpPr>
          <p:nvPr/>
        </p:nvCxnSpPr>
        <p:spPr>
          <a:xfrm flipH="1" flipV="1">
            <a:off x="8345590" y="2756270"/>
            <a:ext cx="1147326" cy="150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/>
          <p:cNvCxnSpPr>
            <a:stCxn id="90" idx="1"/>
            <a:endCxn id="103" idx="3"/>
          </p:cNvCxnSpPr>
          <p:nvPr/>
        </p:nvCxnSpPr>
        <p:spPr>
          <a:xfrm flipV="1">
            <a:off x="10166685" y="2451200"/>
            <a:ext cx="541438" cy="1380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10451464" y="2952392"/>
            <a:ext cx="175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dataID</a:t>
            </a:r>
            <a:r>
              <a:rPr kumimoji="1" lang="en-US" altLang="zh-CN" sz="1200" dirty="0" smtClean="0"/>
              <a:t>, </a:t>
            </a:r>
            <a:r>
              <a:rPr kumimoji="1" lang="en-US" altLang="zh-CN" sz="1200" dirty="0" err="1" smtClean="0"/>
              <a:t>lableID</a:t>
            </a:r>
            <a:endParaRPr kumimoji="1" lang="zh-CN" altLang="en-US" sz="1200" dirty="0"/>
          </a:p>
        </p:txBody>
      </p:sp>
      <p:cxnSp>
        <p:nvCxnSpPr>
          <p:cNvPr id="117" name="直线箭头连接符 116"/>
          <p:cNvCxnSpPr>
            <a:stCxn id="103" idx="2"/>
            <a:endCxn id="68" idx="3"/>
          </p:cNvCxnSpPr>
          <p:nvPr/>
        </p:nvCxnSpPr>
        <p:spPr>
          <a:xfrm flipH="1">
            <a:off x="8345590" y="2025343"/>
            <a:ext cx="1433332" cy="730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/>
          <p:cNvCxnSpPr>
            <a:stCxn id="103" idx="2"/>
            <a:endCxn id="83" idx="3"/>
          </p:cNvCxnSpPr>
          <p:nvPr/>
        </p:nvCxnSpPr>
        <p:spPr>
          <a:xfrm flipH="1">
            <a:off x="8345590" y="2025343"/>
            <a:ext cx="1433332" cy="1582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/>
          <p:cNvCxnSpPr>
            <a:stCxn id="103" idx="2"/>
            <a:endCxn id="84" idx="3"/>
          </p:cNvCxnSpPr>
          <p:nvPr/>
        </p:nvCxnSpPr>
        <p:spPr>
          <a:xfrm flipH="1">
            <a:off x="8345590" y="2025343"/>
            <a:ext cx="1433332" cy="2434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8700155" y="2084238"/>
            <a:ext cx="175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Batch</a:t>
            </a:r>
            <a:endParaRPr kumimoji="1" lang="zh-CN" altLang="en-US" sz="1200" dirty="0"/>
          </a:p>
        </p:txBody>
      </p:sp>
      <p:sp>
        <p:nvSpPr>
          <p:cNvPr id="135" name="文本框 134"/>
          <p:cNvSpPr txBox="1"/>
          <p:nvPr/>
        </p:nvSpPr>
        <p:spPr>
          <a:xfrm>
            <a:off x="8949777" y="3329594"/>
            <a:ext cx="175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Load batch data</a:t>
            </a:r>
            <a:endParaRPr kumimoji="1" lang="zh-CN" altLang="en-US" sz="1200" dirty="0"/>
          </a:p>
        </p:txBody>
      </p:sp>
      <p:cxnSp>
        <p:nvCxnSpPr>
          <p:cNvPr id="13314" name="直线连接符 13313"/>
          <p:cNvCxnSpPr>
            <a:stCxn id="68" idx="2"/>
            <a:endCxn id="83" idx="0"/>
          </p:cNvCxnSpPr>
          <p:nvPr/>
        </p:nvCxnSpPr>
        <p:spPr>
          <a:xfrm>
            <a:off x="7675294" y="3014043"/>
            <a:ext cx="0" cy="3361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/>
          <p:cNvCxnSpPr>
            <a:stCxn id="83" idx="2"/>
            <a:endCxn id="84" idx="0"/>
          </p:cNvCxnSpPr>
          <p:nvPr/>
        </p:nvCxnSpPr>
        <p:spPr>
          <a:xfrm>
            <a:off x="7675294" y="3865757"/>
            <a:ext cx="0" cy="3361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/>
        </p:nvSpPr>
        <p:spPr>
          <a:xfrm>
            <a:off x="7609184" y="3066720"/>
            <a:ext cx="175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HCCL</a:t>
            </a:r>
            <a:endParaRPr kumimoji="1" lang="zh-CN" altLang="en-US" sz="1200" dirty="0"/>
          </a:p>
        </p:txBody>
      </p:sp>
      <p:sp>
        <p:nvSpPr>
          <p:cNvPr id="69" name="文本框 68"/>
          <p:cNvSpPr txBox="1"/>
          <p:nvPr/>
        </p:nvSpPr>
        <p:spPr>
          <a:xfrm>
            <a:off x="6054898" y="4444333"/>
            <a:ext cx="1751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 smtClean="0"/>
              <a:t>Read model</a:t>
            </a:r>
            <a:endParaRPr kumimoji="1" lang="zh-CN" altLang="en-US" sz="1050" dirty="0"/>
          </a:p>
        </p:txBody>
      </p:sp>
      <p:sp>
        <p:nvSpPr>
          <p:cNvPr id="71" name="文本框 70"/>
          <p:cNvSpPr txBox="1"/>
          <p:nvPr/>
        </p:nvSpPr>
        <p:spPr>
          <a:xfrm>
            <a:off x="5750783" y="3015208"/>
            <a:ext cx="1751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 smtClean="0"/>
              <a:t>Update model</a:t>
            </a:r>
            <a:endParaRPr kumimoji="1" lang="zh-CN" altLang="en-US" sz="1000" dirty="0"/>
          </a:p>
        </p:txBody>
      </p:sp>
      <p:sp>
        <p:nvSpPr>
          <p:cNvPr id="73" name="文本框 72"/>
          <p:cNvSpPr txBox="1"/>
          <p:nvPr/>
        </p:nvSpPr>
        <p:spPr>
          <a:xfrm>
            <a:off x="7612900" y="3903561"/>
            <a:ext cx="1751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HCCL</a:t>
            </a:r>
            <a:endParaRPr kumimoji="1" lang="zh-CN" altLang="en-US" sz="1200" dirty="0"/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7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3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5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9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1250</Words>
  <Application>WPS 演示</Application>
  <PresentationFormat>宽屏</PresentationFormat>
  <Paragraphs>199</Paragraphs>
  <Slides>18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汉仪旗黑-85S</vt:lpstr>
      <vt:lpstr>黑体</vt:lpstr>
      <vt:lpstr>隶书</vt:lpstr>
      <vt:lpstr>Viner Hand ITC</vt:lpstr>
      <vt:lpstr>浙江民間書刻體</vt:lpstr>
      <vt:lpstr>PMingLiU-ExtB</vt:lpstr>
      <vt:lpstr>TypeLand.com 康熙字典體</vt:lpstr>
      <vt:lpstr>MingLiU-ExtB</vt:lpstr>
      <vt:lpstr>Arial Unicode MS</vt:lpstr>
      <vt:lpstr>Mongolian Baiti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liuyedong</cp:lastModifiedBy>
  <cp:revision>303</cp:revision>
  <dcterms:created xsi:type="dcterms:W3CDTF">2020-03-27T02:47:00Z</dcterms:created>
  <dcterms:modified xsi:type="dcterms:W3CDTF">2020-05-30T03:19:31Z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  <property fmtid="{D5CDD505-2E9C-101B-9397-08002B2CF9AE}" pid="3" name="_2015_ms_pID_725343">
    <vt:lpwstr>(3)lNPdTm6xSnsNRLodaLyBkY4q4lpF/Ez5jX7Bb5+g8ntV43qXhhmBhkrZW0dAuaRIbnkdMJrC
T95Q/OKFCv9yqUXnts0JiF5hC6F9X2Lc5RssrF/TvQ6K9nctUn/XbX14gHwqeWm7VZdQNH9w
YbFYFfqau2dGo/e7NsFXcLMpfW3ffuOlTUsTjdlkmwgb4aDuUi1xc7/wtAwFOxyvSBLoS03B
Db+NNy7pX/BMhO1u4Z</vt:lpwstr>
  </property>
  <property fmtid="{D5CDD505-2E9C-101B-9397-08002B2CF9AE}" pid="4" name="_2015_ms_pID_7253431">
    <vt:lpwstr>R4JvqR/C0tEa87e4+sGeSSxZkNy6400QncL3XPwblGQ8tKY8TZTfJH
R6T8Oa41ZwtJe1NRL3o78U0VO/07Ev3sEcEpMPxbILNdoPTJGD2F8uR1bqenjklvntEmH1I9
GdbUwXWYFujaC2YdvLcB+SPBfRUsHNCzXhqOU+NxI9JiRQ+zaRGsqGy+MR7aOBgmMG6xY4bA
c02F3yEeQM4PcxbNybxUFEg9CbTUlGh8Mr9u</vt:lpwstr>
  </property>
  <property fmtid="{D5CDD505-2E9C-101B-9397-08002B2CF9AE}" pid="5" name="_2015_ms_pID_7253432">
    <vt:lpwstr>MJBTEMrPvJrY1GKKp63oZp8=</vt:lpwstr>
  </property>
</Properties>
</file>